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M Sans" pitchFamily="2" charset="0"/>
      <p:regular r:id="rId13"/>
    </p:embeddedFont>
    <p:embeddedFont>
      <p:font typeface="DM Sans Bold" charset="0"/>
      <p:regular r:id="rId14"/>
    </p:embeddedFont>
    <p:embeddedFont>
      <p:font typeface="DM Sans Italics" panose="020B0600000101010101" charset="0"/>
      <p:regular r:id="rId15"/>
    </p:embeddedFont>
    <p:embeddedFont>
      <p:font typeface="Now Bold" panose="020B0600000101010101" charset="0"/>
      <p:regular r:id="rId16"/>
    </p:embeddedFont>
    <p:embeddedFont>
      <p:font typeface="Open Sans Bold" panose="020B0600000101010101" charset="0"/>
      <p:regular r:id="rId17"/>
    </p:embeddedFont>
    <p:embeddedFont>
      <p:font typeface="Playfair Display"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97" r="-39697"/>
              </a:stretch>
            </a:blipFill>
          </p:spPr>
          <p:txBody>
            <a:bodyPr/>
            <a:lstStyle/>
            <a:p>
              <a:endParaRPr lang="en-US"/>
            </a:p>
          </p:txBody>
        </p:sp>
      </p:grpSp>
      <p:sp>
        <p:nvSpPr>
          <p:cNvPr id="8" name="Freeform 8"/>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2858133" y="7935718"/>
            <a:ext cx="4221152" cy="1864879"/>
          </a:xfrm>
          <a:prstGeom prst="rect">
            <a:avLst/>
          </a:prstGeom>
        </p:spPr>
        <p:txBody>
          <a:bodyPr lIns="0" tIns="0" rIns="0" bIns="0" rtlCol="0" anchor="t">
            <a:spAutoFit/>
          </a:bodyPr>
          <a:lstStyle/>
          <a:p>
            <a:pPr algn="l">
              <a:lnSpc>
                <a:spcPts val="3727"/>
              </a:lnSpc>
            </a:pPr>
            <a:r>
              <a:rPr lang="en-US" sz="3030">
                <a:solidFill>
                  <a:srgbClr val="FFFBFB"/>
                </a:solidFill>
                <a:latin typeface="DM Sans Italics"/>
              </a:rPr>
              <a:t>Javlonbek 12194926</a:t>
            </a:r>
          </a:p>
          <a:p>
            <a:pPr algn="l">
              <a:lnSpc>
                <a:spcPts val="3727"/>
              </a:lnSpc>
            </a:pPr>
            <a:r>
              <a:rPr lang="en-US" sz="3030">
                <a:solidFill>
                  <a:srgbClr val="FFFBFB"/>
                </a:solidFill>
                <a:latin typeface="DM Sans Italics"/>
              </a:rPr>
              <a:t>Shokirjon 12194867</a:t>
            </a:r>
          </a:p>
          <a:p>
            <a:pPr algn="l">
              <a:lnSpc>
                <a:spcPts val="3727"/>
              </a:lnSpc>
            </a:pPr>
            <a:r>
              <a:rPr lang="en-US" sz="3030">
                <a:solidFill>
                  <a:srgbClr val="FFFBFB"/>
                </a:solidFill>
                <a:latin typeface="DM Sans Italics"/>
              </a:rPr>
              <a:t>Jakhongir 12210220</a:t>
            </a:r>
          </a:p>
          <a:p>
            <a:pPr marL="0" lvl="0" indent="0" algn="l">
              <a:lnSpc>
                <a:spcPts val="3727"/>
              </a:lnSpc>
              <a:spcBef>
                <a:spcPct val="0"/>
              </a:spcBef>
            </a:pPr>
            <a:endParaRPr lang="en-US" sz="3030">
              <a:solidFill>
                <a:srgbClr val="FFFBFB"/>
              </a:solidFill>
              <a:latin typeface="DM Sans Italics"/>
            </a:endParaRPr>
          </a:p>
        </p:txBody>
      </p:sp>
      <p:sp>
        <p:nvSpPr>
          <p:cNvPr id="11" name="TextBox 11"/>
          <p:cNvSpPr txBox="1"/>
          <p:nvPr/>
        </p:nvSpPr>
        <p:spPr>
          <a:xfrm>
            <a:off x="1230530" y="2997833"/>
            <a:ext cx="9417235" cy="3779203"/>
          </a:xfrm>
          <a:prstGeom prst="rect">
            <a:avLst/>
          </a:prstGeom>
        </p:spPr>
        <p:txBody>
          <a:bodyPr lIns="0" tIns="0" rIns="0" bIns="0" rtlCol="0" anchor="t">
            <a:spAutoFit/>
          </a:bodyPr>
          <a:lstStyle/>
          <a:p>
            <a:pPr algn="l">
              <a:lnSpc>
                <a:spcPts val="7388"/>
              </a:lnSpc>
            </a:pPr>
            <a:r>
              <a:rPr lang="en-US" sz="6156">
                <a:solidFill>
                  <a:srgbClr val="FFFBFB"/>
                </a:solidFill>
                <a:latin typeface="Now Bold"/>
              </a:rPr>
              <a:t>EXPLORING THE CAUSES OF DECLINING BIRTH RATES IN SOUTH KOREA</a:t>
            </a:r>
          </a:p>
        </p:txBody>
      </p:sp>
      <p:sp>
        <p:nvSpPr>
          <p:cNvPr id="12" name="TextBox 12"/>
          <p:cNvSpPr txBox="1"/>
          <p:nvPr/>
        </p:nvSpPr>
        <p:spPr>
          <a:xfrm>
            <a:off x="2598623" y="1434054"/>
            <a:ext cx="2126388" cy="395573"/>
          </a:xfrm>
          <a:prstGeom prst="rect">
            <a:avLst/>
          </a:prstGeom>
        </p:spPr>
        <p:txBody>
          <a:bodyPr lIns="0" tIns="0" rIns="0" bIns="0" rtlCol="0" anchor="t">
            <a:spAutoFit/>
          </a:bodyPr>
          <a:lstStyle/>
          <a:p>
            <a:pPr algn="l">
              <a:lnSpc>
                <a:spcPts val="3131"/>
              </a:lnSpc>
            </a:pPr>
            <a:r>
              <a:rPr lang="en-US" sz="2545" spc="-50">
                <a:solidFill>
                  <a:srgbClr val="56AEFF"/>
                </a:solidFill>
                <a:latin typeface="DM Sans Italics"/>
              </a:rPr>
              <a:t>Dynamics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2255514" y="2773954"/>
            <a:ext cx="10434893" cy="2646643"/>
          </a:xfrm>
          <a:prstGeom prst="rect">
            <a:avLst/>
          </a:prstGeom>
        </p:spPr>
        <p:txBody>
          <a:bodyPr lIns="0" tIns="0" rIns="0" bIns="0" rtlCol="0" anchor="t">
            <a:spAutoFit/>
          </a:bodyPr>
          <a:lstStyle/>
          <a:p>
            <a:pPr marL="0" lvl="0" indent="0" algn="l">
              <a:lnSpc>
                <a:spcPts val="10543"/>
              </a:lnSpc>
            </a:pPr>
            <a:r>
              <a:rPr lang="en-US" sz="7530" spc="459">
                <a:solidFill>
                  <a:srgbClr val="FFFFFF"/>
                </a:solidFill>
                <a:latin typeface="Now Bold"/>
              </a:rPr>
              <a:t>Thank you for your attention</a:t>
            </a:r>
          </a:p>
        </p:txBody>
      </p:sp>
      <p:sp>
        <p:nvSpPr>
          <p:cNvPr id="6" name="TextBox 6"/>
          <p:cNvSpPr txBox="1"/>
          <p:nvPr/>
        </p:nvSpPr>
        <p:spPr>
          <a:xfrm>
            <a:off x="3174913" y="2044753"/>
            <a:ext cx="1810574" cy="362454"/>
          </a:xfrm>
          <a:prstGeom prst="rect">
            <a:avLst/>
          </a:prstGeom>
        </p:spPr>
        <p:txBody>
          <a:bodyPr lIns="0" tIns="0" rIns="0" bIns="0" rtlCol="0" anchor="t">
            <a:spAutoFit/>
          </a:bodyPr>
          <a:lstStyle/>
          <a:p>
            <a:pPr algn="l">
              <a:lnSpc>
                <a:spcPts val="2912"/>
              </a:lnSpc>
            </a:pPr>
            <a:r>
              <a:rPr lang="en-US" sz="2367" spc="-47">
                <a:solidFill>
                  <a:srgbClr val="56AEFF"/>
                </a:solidFill>
                <a:latin typeface="DM Sans Italics"/>
              </a:rPr>
              <a:t>Dynamics</a:t>
            </a:r>
          </a:p>
        </p:txBody>
      </p:sp>
      <p:sp>
        <p:nvSpPr>
          <p:cNvPr id="7" name="Freeform 7"/>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264153" y="5983936"/>
            <a:ext cx="5854787" cy="2087880"/>
          </a:xfrm>
          <a:prstGeom prst="rect">
            <a:avLst/>
          </a:prstGeom>
        </p:spPr>
        <p:txBody>
          <a:bodyPr lIns="0" tIns="0" rIns="0" bIns="0" rtlCol="0" anchor="t">
            <a:spAutoFit/>
          </a:bodyPr>
          <a:lstStyle/>
          <a:p>
            <a:pPr algn="l">
              <a:lnSpc>
                <a:spcPts val="5535"/>
              </a:lnSpc>
            </a:pPr>
            <a:r>
              <a:rPr lang="en-US" sz="4500" spc="-90">
                <a:solidFill>
                  <a:srgbClr val="56AEFF"/>
                </a:solidFill>
                <a:latin typeface="DM Sans Italics"/>
              </a:rPr>
              <a:t>If you have any questions, feel free to ask!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356069"/>
            <a:ext cx="10434893" cy="1299118"/>
          </a:xfrm>
          <a:prstGeom prst="rect">
            <a:avLst/>
          </a:prstGeom>
        </p:spPr>
        <p:txBody>
          <a:bodyPr lIns="0" tIns="0" rIns="0" bIns="0" rtlCol="0" anchor="t">
            <a:spAutoFit/>
          </a:bodyPr>
          <a:lstStyle/>
          <a:p>
            <a:pPr marL="0" lvl="0" indent="0" algn="l">
              <a:lnSpc>
                <a:spcPts val="10543"/>
              </a:lnSpc>
            </a:pPr>
            <a:r>
              <a:rPr lang="en-US" sz="7530" spc="459">
                <a:solidFill>
                  <a:srgbClr val="FFFFFF"/>
                </a:solidFill>
                <a:latin typeface="Now Bold"/>
              </a:rPr>
              <a:t>References</a:t>
            </a:r>
          </a:p>
        </p:txBody>
      </p:sp>
      <p:sp>
        <p:nvSpPr>
          <p:cNvPr id="3" name="TextBox 3"/>
          <p:cNvSpPr txBox="1"/>
          <p:nvPr/>
        </p:nvSpPr>
        <p:spPr>
          <a:xfrm>
            <a:off x="1028700" y="1976052"/>
            <a:ext cx="13462275" cy="7143816"/>
          </a:xfrm>
          <a:prstGeom prst="rect">
            <a:avLst/>
          </a:prstGeom>
        </p:spPr>
        <p:txBody>
          <a:bodyPr lIns="0" tIns="0" rIns="0" bIns="0" rtlCol="0" anchor="t">
            <a:spAutoFit/>
          </a:bodyPr>
          <a:lstStyle/>
          <a:p>
            <a:pPr algn="l">
              <a:lnSpc>
                <a:spcPts val="2884"/>
              </a:lnSpc>
            </a:pPr>
            <a:r>
              <a:rPr lang="en-US" sz="2060" spc="125">
                <a:solidFill>
                  <a:srgbClr val="FFFFFF"/>
                </a:solidFill>
                <a:latin typeface="Now Bold"/>
              </a:rPr>
              <a:t>1. Statistics Korea. Results of birth and death statistics in 2020. http://kostat.go.kr/portal/korea/kor_nw/1/2/3/ index.board?bmode=read&amp;bSeq=&amp;aSeq=388265&amp;pageNo=1&amp;rowNum=10&amp;navCount=10&amp;currPg=&amp; searchInfo=&amp;sTarget=title&amp;sTxt=. Updated 2021. Accessed March 20, 2021. </a:t>
            </a:r>
          </a:p>
          <a:p>
            <a:pPr algn="l">
              <a:lnSpc>
                <a:spcPts val="2884"/>
              </a:lnSpc>
            </a:pPr>
            <a:r>
              <a:rPr lang="en-US" sz="2060" spc="125">
                <a:solidFill>
                  <a:srgbClr val="FFFFFF"/>
                </a:solidFill>
                <a:latin typeface="Now Bold"/>
              </a:rPr>
              <a:t>2. Kang DS, Kim MG, Kim JI, Lee SY, Lee SL, Lee KH, et al. Integrated Policy Measures to Respond to the Low Fertility Rate. National Research Council for Economics Humanities and Social Sciences Collaborative Research Series 20- 16-01. Seoul, Korea: National Research Council for Economics Humanities and Social Sciences; 2021.</a:t>
            </a:r>
          </a:p>
          <a:p>
            <a:pPr algn="l">
              <a:lnSpc>
                <a:spcPts val="2884"/>
              </a:lnSpc>
            </a:pPr>
            <a:r>
              <a:rPr lang="en-US" sz="2060" spc="125">
                <a:solidFill>
                  <a:srgbClr val="FFFFFF"/>
                </a:solidFill>
                <a:latin typeface="Now Bold"/>
              </a:rPr>
              <a:t> 3. Presidential Committee on Ageing Society and Population Policy. The Fourth Plan on Low Birth and Ageing Society (2021–2025). Sejong, Korea: Ministry of Health and Welfare; 2020. </a:t>
            </a:r>
          </a:p>
          <a:p>
            <a:pPr algn="l">
              <a:lnSpc>
                <a:spcPts val="2884"/>
              </a:lnSpc>
            </a:pPr>
            <a:r>
              <a:rPr lang="en-US" sz="2060" spc="125">
                <a:solidFill>
                  <a:srgbClr val="FFFFFF"/>
                </a:solidFill>
                <a:latin typeface="Now Bold"/>
              </a:rPr>
              <a:t>4. Kim KS, Heo GH, Kim YS, Kim SM. Analysis of Current Economic Issues No. 94: Causes and Economic Impact of the Low Fertility Rate in Korea. Seoul, Korea: National Assembly Budget Office; 2018.</a:t>
            </a:r>
          </a:p>
          <a:p>
            <a:pPr algn="l">
              <a:lnSpc>
                <a:spcPts val="2884"/>
              </a:lnSpc>
            </a:pPr>
            <a:r>
              <a:rPr lang="en-US" sz="2060" spc="125">
                <a:solidFill>
                  <a:srgbClr val="FFFFFF"/>
                </a:solidFill>
                <a:latin typeface="Now Bold"/>
              </a:rPr>
              <a:t> 5. Kim JH, Lee SY, Choi IS. A Study on Necessity and Feasibility of a New Panel Dataset for Population Policy. Sejong, Korea: Korea Institute for Health and Social Affairs; 2018.</a:t>
            </a:r>
          </a:p>
          <a:p>
            <a:pPr algn="l">
              <a:lnSpc>
                <a:spcPts val="2884"/>
              </a:lnSpc>
            </a:pPr>
            <a:r>
              <a:rPr lang="en-US" sz="2060" spc="125">
                <a:solidFill>
                  <a:srgbClr val="FFFFFF"/>
                </a:solidFill>
                <a:latin typeface="Now Bold"/>
              </a:rPr>
              <a:t> 6. Won JW, Lee SY. Analysis of Effectiveness of Low Fertility Policy. Sejong, Korea: Korea Institute for Health and Social Affairs; 2017.</a:t>
            </a:r>
          </a:p>
          <a:p>
            <a:pPr marL="0" lvl="0" indent="0" algn="l">
              <a:lnSpc>
                <a:spcPts val="2884"/>
              </a:lnSpc>
            </a:pPr>
            <a:r>
              <a:rPr lang="en-US" sz="2060" spc="125">
                <a:solidFill>
                  <a:srgbClr val="FFFFFF"/>
                </a:solidFill>
                <a:latin typeface="Now Bold"/>
              </a:rPr>
              <a:t> 7. Kim SW. Low Fertility Measure Evaluation II (Priority of Policy). Seoul, Korea: National Assembly Budget Office; 2016.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139317" y="314129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5286614" y="46785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7997214" y="314129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8144511" y="469761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5139317" y="592788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5286614" y="748420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7997214" y="592788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8144511" y="748420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857925" y="3141293"/>
            <a:ext cx="2613061" cy="2273181"/>
            <a:chOff x="0" y="0"/>
            <a:chExt cx="991873" cy="862860"/>
          </a:xfrm>
        </p:grpSpPr>
        <p:sp>
          <p:nvSpPr>
            <p:cNvPr id="19" name="Freeform 1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0" name="TextBox 20"/>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11005222" y="469761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2" name="Group 22"/>
          <p:cNvGrpSpPr/>
          <p:nvPr/>
        </p:nvGrpSpPr>
        <p:grpSpPr>
          <a:xfrm>
            <a:off x="10857925" y="5927884"/>
            <a:ext cx="2613061" cy="225265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11005222" y="748420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26" name="Freeform 2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4886360" y="1281469"/>
            <a:ext cx="8437330" cy="122164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CONTENTS</a:t>
            </a:r>
          </a:p>
        </p:txBody>
      </p:sp>
      <p:sp>
        <p:nvSpPr>
          <p:cNvPr id="28" name="TextBox 28"/>
          <p:cNvSpPr txBox="1"/>
          <p:nvPr/>
        </p:nvSpPr>
        <p:spPr>
          <a:xfrm>
            <a:off x="5286614" y="4751993"/>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Why did we choose this topic?</a:t>
            </a:r>
          </a:p>
        </p:txBody>
      </p:sp>
      <p:sp>
        <p:nvSpPr>
          <p:cNvPr id="29" name="TextBox 29"/>
          <p:cNvSpPr txBox="1"/>
          <p:nvPr/>
        </p:nvSpPr>
        <p:spPr>
          <a:xfrm>
            <a:off x="5600620" y="328305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0" name="TextBox 30"/>
          <p:cNvSpPr txBox="1"/>
          <p:nvPr/>
        </p:nvSpPr>
        <p:spPr>
          <a:xfrm>
            <a:off x="8144511" y="485300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Reasons for decline</a:t>
            </a:r>
          </a:p>
        </p:txBody>
      </p:sp>
      <p:sp>
        <p:nvSpPr>
          <p:cNvPr id="31" name="TextBox 31"/>
          <p:cNvSpPr txBox="1"/>
          <p:nvPr/>
        </p:nvSpPr>
        <p:spPr>
          <a:xfrm>
            <a:off x="8458517" y="328305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2" name="TextBox 32"/>
          <p:cNvSpPr txBox="1"/>
          <p:nvPr/>
        </p:nvSpPr>
        <p:spPr>
          <a:xfrm>
            <a:off x="5286614" y="763959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Data analysis tool</a:t>
            </a:r>
          </a:p>
        </p:txBody>
      </p:sp>
      <p:sp>
        <p:nvSpPr>
          <p:cNvPr id="33" name="TextBox 33"/>
          <p:cNvSpPr txBox="1"/>
          <p:nvPr/>
        </p:nvSpPr>
        <p:spPr>
          <a:xfrm>
            <a:off x="5600620" y="606964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4" name="TextBox 34"/>
          <p:cNvSpPr txBox="1"/>
          <p:nvPr/>
        </p:nvSpPr>
        <p:spPr>
          <a:xfrm>
            <a:off x="8144511" y="763959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Statistics</a:t>
            </a:r>
          </a:p>
        </p:txBody>
      </p:sp>
      <p:sp>
        <p:nvSpPr>
          <p:cNvPr id="35" name="TextBox 35"/>
          <p:cNvSpPr txBox="1"/>
          <p:nvPr/>
        </p:nvSpPr>
        <p:spPr>
          <a:xfrm>
            <a:off x="8458517" y="606964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36" name="TextBox 36"/>
          <p:cNvSpPr txBox="1"/>
          <p:nvPr/>
        </p:nvSpPr>
        <p:spPr>
          <a:xfrm>
            <a:off x="11005222" y="485300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Benefits to Society</a:t>
            </a:r>
          </a:p>
        </p:txBody>
      </p:sp>
      <p:sp>
        <p:nvSpPr>
          <p:cNvPr id="37" name="TextBox 37"/>
          <p:cNvSpPr txBox="1"/>
          <p:nvPr/>
        </p:nvSpPr>
        <p:spPr>
          <a:xfrm>
            <a:off x="11319228" y="328305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38" name="TextBox 38"/>
          <p:cNvSpPr txBox="1"/>
          <p:nvPr/>
        </p:nvSpPr>
        <p:spPr>
          <a:xfrm>
            <a:off x="11005222" y="763959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Statistics 2</a:t>
            </a:r>
          </a:p>
        </p:txBody>
      </p:sp>
      <p:sp>
        <p:nvSpPr>
          <p:cNvPr id="39" name="TextBox 39"/>
          <p:cNvSpPr txBox="1"/>
          <p:nvPr/>
        </p:nvSpPr>
        <p:spPr>
          <a:xfrm>
            <a:off x="11319228" y="606964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4025948"/>
            <a:ext cx="0" cy="4676296"/>
          </a:xfrm>
          <a:prstGeom prst="line">
            <a:avLst/>
          </a:prstGeom>
          <a:ln w="47625" cap="flat">
            <a:solidFill>
              <a:srgbClr val="FFFFFF"/>
            </a:solidFill>
            <a:prstDash val="solid"/>
            <a:headEnd type="none" w="sm" len="sm"/>
            <a:tailEnd type="none" w="sm" len="sm"/>
          </a:ln>
        </p:spPr>
        <p:txBody>
          <a:bodyPr/>
          <a:lstStyle/>
          <a:p>
            <a:endParaRPr lang="en-US"/>
          </a:p>
        </p:txBody>
      </p:sp>
      <p:sp>
        <p:nvSpPr>
          <p:cNvPr id="3" name="TextBox 3"/>
          <p:cNvSpPr txBox="1"/>
          <p:nvPr/>
        </p:nvSpPr>
        <p:spPr>
          <a:xfrm>
            <a:off x="1966772" y="6733893"/>
            <a:ext cx="4224676" cy="2663973"/>
          </a:xfrm>
          <a:prstGeom prst="rect">
            <a:avLst/>
          </a:prstGeom>
        </p:spPr>
        <p:txBody>
          <a:bodyPr lIns="0" tIns="0" rIns="0" bIns="0" rtlCol="0" anchor="t">
            <a:spAutoFit/>
          </a:bodyPr>
          <a:lstStyle/>
          <a:p>
            <a:pPr marL="478378" lvl="1" indent="-239189" algn="ctr">
              <a:lnSpc>
                <a:spcPts val="3057"/>
              </a:lnSpc>
              <a:buFont typeface="Arial"/>
              <a:buChar char="•"/>
            </a:pPr>
            <a:r>
              <a:rPr lang="en-US" sz="2215">
                <a:solidFill>
                  <a:srgbClr val="FFFFFF"/>
                </a:solidFill>
                <a:latin typeface="DM Sans"/>
              </a:rPr>
              <a:t>Exploration offers insights into human behavior and cultural dynamics.</a:t>
            </a:r>
          </a:p>
          <a:p>
            <a:pPr marL="478378" lvl="1" indent="-239189" algn="ctr">
              <a:lnSpc>
                <a:spcPts val="3057"/>
              </a:lnSpc>
              <a:buFont typeface="Arial"/>
              <a:buChar char="•"/>
            </a:pPr>
            <a:r>
              <a:rPr lang="en-US" sz="2215">
                <a:solidFill>
                  <a:srgbClr val="FFFFFF"/>
                </a:solidFill>
                <a:latin typeface="DM Sans"/>
              </a:rPr>
              <a:t>72 children have been born for every 100 couples (200 people).</a:t>
            </a:r>
          </a:p>
          <a:p>
            <a:pPr algn="ctr">
              <a:lnSpc>
                <a:spcPts val="3057"/>
              </a:lnSpc>
            </a:pPr>
            <a:endParaRPr lang="en-US" sz="2215">
              <a:solidFill>
                <a:srgbClr val="FFFFFF"/>
              </a:solidFill>
              <a:latin typeface="DM Sans"/>
            </a:endParaRPr>
          </a:p>
        </p:txBody>
      </p:sp>
      <p:grpSp>
        <p:nvGrpSpPr>
          <p:cNvPr id="4" name="Group 4"/>
          <p:cNvGrpSpPr/>
          <p:nvPr/>
        </p:nvGrpSpPr>
        <p:grpSpPr>
          <a:xfrm rot="-10800000">
            <a:off x="81160" y="9258300"/>
            <a:ext cx="13457996" cy="3264379"/>
            <a:chOff x="0" y="0"/>
            <a:chExt cx="17943995" cy="4352506"/>
          </a:xfrm>
        </p:grpSpPr>
        <p:sp>
          <p:nvSpPr>
            <p:cNvPr id="5" name="Freeform 5"/>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7" name="Freeform 7"/>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9" name="Freeform 9"/>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0" name="Group 10"/>
          <p:cNvGrpSpPr/>
          <p:nvPr/>
        </p:nvGrpSpPr>
        <p:grpSpPr>
          <a:xfrm>
            <a:off x="11807534" y="0"/>
            <a:ext cx="6254290" cy="10287000"/>
            <a:chOff x="0" y="0"/>
            <a:chExt cx="3860673" cy="6350000"/>
          </a:xfrm>
        </p:grpSpPr>
        <p:sp>
          <p:nvSpPr>
            <p:cNvPr id="11" name="Freeform 11"/>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2" name="Freeform 12"/>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3" name="Group 13"/>
          <p:cNvGrpSpPr/>
          <p:nvPr/>
        </p:nvGrpSpPr>
        <p:grpSpPr>
          <a:xfrm rot="-10800000">
            <a:off x="15966396" y="9258300"/>
            <a:ext cx="13457996" cy="3264379"/>
            <a:chOff x="0" y="0"/>
            <a:chExt cx="17943995" cy="4352506"/>
          </a:xfrm>
        </p:grpSpPr>
        <p:sp>
          <p:nvSpPr>
            <p:cNvPr id="14" name="Freeform 1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6" name="Freeform 1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8" name="TextBox 18"/>
          <p:cNvSpPr txBox="1"/>
          <p:nvPr/>
        </p:nvSpPr>
        <p:spPr>
          <a:xfrm>
            <a:off x="2573813" y="616270"/>
            <a:ext cx="8472690" cy="322262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FFFFF"/>
                </a:solidFill>
                <a:latin typeface="Now Bold"/>
              </a:rPr>
              <a:t>THE REASONS FOR CHOOSING THIS TOPIC</a:t>
            </a:r>
          </a:p>
        </p:txBody>
      </p:sp>
      <p:sp>
        <p:nvSpPr>
          <p:cNvPr id="19" name="Freeform 19"/>
          <p:cNvSpPr/>
          <p:nvPr/>
        </p:nvSpPr>
        <p:spPr>
          <a:xfrm>
            <a:off x="3484850" y="4253966"/>
            <a:ext cx="1188520" cy="1289321"/>
          </a:xfrm>
          <a:custGeom>
            <a:avLst/>
            <a:gdLst/>
            <a:ahLst/>
            <a:cxnLst/>
            <a:rect l="l" t="t" r="r" b="b"/>
            <a:pathLst>
              <a:path w="1188520" h="1289321">
                <a:moveTo>
                  <a:pt x="0" y="0"/>
                </a:moveTo>
                <a:lnTo>
                  <a:pt x="1188520" y="0"/>
                </a:lnTo>
                <a:lnTo>
                  <a:pt x="1188520" y="1289322"/>
                </a:lnTo>
                <a:lnTo>
                  <a:pt x="0" y="1289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8870479" y="4253966"/>
            <a:ext cx="1250117" cy="1147835"/>
          </a:xfrm>
          <a:custGeom>
            <a:avLst/>
            <a:gdLst/>
            <a:ahLst/>
            <a:cxnLst/>
            <a:rect l="l" t="t" r="r" b="b"/>
            <a:pathLst>
              <a:path w="1250117" h="1147835">
                <a:moveTo>
                  <a:pt x="0" y="0"/>
                </a:moveTo>
                <a:lnTo>
                  <a:pt x="1250117" y="0"/>
                </a:lnTo>
                <a:lnTo>
                  <a:pt x="1250117" y="1147835"/>
                </a:lnTo>
                <a:lnTo>
                  <a:pt x="0" y="1147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7494935" y="6594327"/>
            <a:ext cx="4312599" cy="2663973"/>
          </a:xfrm>
          <a:prstGeom prst="rect">
            <a:avLst/>
          </a:prstGeom>
        </p:spPr>
        <p:txBody>
          <a:bodyPr lIns="0" tIns="0" rIns="0" bIns="0" rtlCol="0" anchor="t">
            <a:spAutoFit/>
          </a:bodyPr>
          <a:lstStyle/>
          <a:p>
            <a:pPr marL="478378" lvl="1" indent="-239189" algn="ctr">
              <a:lnSpc>
                <a:spcPts val="3057"/>
              </a:lnSpc>
              <a:buFont typeface="Arial"/>
              <a:buChar char="•"/>
            </a:pPr>
            <a:r>
              <a:rPr lang="en-US" sz="2215">
                <a:solidFill>
                  <a:srgbClr val="FFFFFF"/>
                </a:solidFill>
                <a:latin typeface="DM Sans"/>
              </a:rPr>
              <a:t>Consequences span economy, healthcare, and social welfare.</a:t>
            </a:r>
          </a:p>
          <a:p>
            <a:pPr marL="478378" lvl="1" indent="-239189" algn="ctr">
              <a:lnSpc>
                <a:spcPts val="3057"/>
              </a:lnSpc>
              <a:buFont typeface="Arial"/>
              <a:buChar char="•"/>
            </a:pPr>
            <a:r>
              <a:rPr lang="en-US" sz="2215">
                <a:solidFill>
                  <a:srgbClr val="FFFFFF"/>
                </a:solidFill>
                <a:latin typeface="DM Sans"/>
              </a:rPr>
              <a:t>Understanding drives policy development to mitigate negatives.</a:t>
            </a:r>
          </a:p>
          <a:p>
            <a:pPr algn="ctr">
              <a:lnSpc>
                <a:spcPts val="3057"/>
              </a:lnSpc>
            </a:pPr>
            <a:endParaRPr lang="en-US" sz="2215">
              <a:solidFill>
                <a:srgbClr val="FFFFFF"/>
              </a:solidFill>
              <a:latin typeface="DM Sans"/>
            </a:endParaRPr>
          </a:p>
        </p:txBody>
      </p:sp>
      <p:sp>
        <p:nvSpPr>
          <p:cNvPr id="22" name="TextBox 22"/>
          <p:cNvSpPr txBox="1"/>
          <p:nvPr/>
        </p:nvSpPr>
        <p:spPr>
          <a:xfrm>
            <a:off x="7780685" y="5952080"/>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a:solidFill>
                  <a:srgbClr val="FFFFFF"/>
                </a:solidFill>
                <a:latin typeface="DM Sans Bold"/>
              </a:rPr>
              <a:t>IMPACT ON SOCIETY</a:t>
            </a:r>
          </a:p>
        </p:txBody>
      </p:sp>
      <p:sp>
        <p:nvSpPr>
          <p:cNvPr id="23" name="TextBox 23"/>
          <p:cNvSpPr txBox="1"/>
          <p:nvPr/>
        </p:nvSpPr>
        <p:spPr>
          <a:xfrm>
            <a:off x="2065685" y="5980917"/>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a:solidFill>
                  <a:srgbClr val="FFFFFF"/>
                </a:solidFill>
                <a:latin typeface="DM Sans Bold"/>
              </a:rPr>
              <a:t>INTEREST AND CURIOSITY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9938049"/>
          </a:xfrm>
          <a:custGeom>
            <a:avLst/>
            <a:gdLst/>
            <a:ahLst/>
            <a:cxnLst/>
            <a:rect l="l" t="t" r="r" b="b"/>
            <a:pathLst>
              <a:path w="18288000" h="9938049">
                <a:moveTo>
                  <a:pt x="0" y="0"/>
                </a:moveTo>
                <a:lnTo>
                  <a:pt x="18288000" y="0"/>
                </a:lnTo>
                <a:lnTo>
                  <a:pt x="18288000" y="9938049"/>
                </a:lnTo>
                <a:lnTo>
                  <a:pt x="0" y="9938049"/>
                </a:lnTo>
                <a:lnTo>
                  <a:pt x="0" y="0"/>
                </a:lnTo>
                <a:close/>
              </a:path>
            </a:pathLst>
          </a:custGeom>
          <a:blipFill>
            <a:blip r:embed="rId2"/>
            <a:stretch>
              <a:fillRect l="-1986" r="-1986" b="-221"/>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72936" y="267758"/>
            <a:ext cx="10795468" cy="760942"/>
          </a:xfrm>
          <a:prstGeom prst="rect">
            <a:avLst/>
          </a:prstGeom>
        </p:spPr>
        <p:txBody>
          <a:bodyPr lIns="0" tIns="0" rIns="0" bIns="0" rtlCol="0" anchor="t">
            <a:spAutoFit/>
          </a:bodyPr>
          <a:lstStyle/>
          <a:p>
            <a:pPr marL="0" lvl="0" indent="0" algn="ctr">
              <a:lnSpc>
                <a:spcPts val="5927"/>
              </a:lnSpc>
              <a:spcBef>
                <a:spcPct val="0"/>
              </a:spcBef>
            </a:pPr>
            <a:r>
              <a:rPr lang="en-US" sz="4939">
                <a:solidFill>
                  <a:srgbClr val="FFFFFF"/>
                </a:solidFill>
                <a:latin typeface="Now Bold"/>
              </a:rPr>
              <a:t>REASONS FOR LOW FERTILITY</a:t>
            </a:r>
          </a:p>
        </p:txBody>
      </p:sp>
      <p:pic>
        <p:nvPicPr>
          <p:cNvPr id="3" name="Picture 3"/>
          <p:cNvPicPr>
            <a:picLocks noChangeAspect="1"/>
          </p:cNvPicPr>
          <p:nvPr/>
        </p:nvPicPr>
        <p:blipFill>
          <a:blip r:embed="rId2"/>
          <a:stretch>
            <a:fillRect/>
          </a:stretch>
        </p:blipFill>
        <p:spPr>
          <a:xfrm>
            <a:off x="773919" y="-265072"/>
            <a:ext cx="15525268" cy="11727810"/>
          </a:xfrm>
          <a:prstGeom prst="rect">
            <a:avLst/>
          </a:prstGeom>
        </p:spPr>
      </p:pic>
      <p:sp>
        <p:nvSpPr>
          <p:cNvPr id="4" name="TextBox 4"/>
          <p:cNvSpPr txBox="1"/>
          <p:nvPr/>
        </p:nvSpPr>
        <p:spPr>
          <a:xfrm>
            <a:off x="12666565" y="9510164"/>
            <a:ext cx="5973868"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regardless of gender*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83179" y="-4823075"/>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Freeform 8"/>
          <p:cNvSpPr/>
          <p:nvPr/>
        </p:nvSpPr>
        <p:spPr>
          <a:xfrm>
            <a:off x="5716930" y="3445844"/>
            <a:ext cx="749829" cy="730742"/>
          </a:xfrm>
          <a:custGeom>
            <a:avLst/>
            <a:gdLst/>
            <a:ahLst/>
            <a:cxnLst/>
            <a:rect l="l" t="t" r="r" b="b"/>
            <a:pathLst>
              <a:path w="749829" h="730742">
                <a:moveTo>
                  <a:pt x="0" y="0"/>
                </a:moveTo>
                <a:lnTo>
                  <a:pt x="749829" y="0"/>
                </a:lnTo>
                <a:lnTo>
                  <a:pt x="749829" y="730743"/>
                </a:lnTo>
                <a:lnTo>
                  <a:pt x="0" y="7307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2079425" y="6057196"/>
            <a:ext cx="3978509" cy="2647517"/>
          </a:xfrm>
          <a:custGeom>
            <a:avLst/>
            <a:gdLst/>
            <a:ahLst/>
            <a:cxnLst/>
            <a:rect l="l" t="t" r="r" b="b"/>
            <a:pathLst>
              <a:path w="3978509" h="2647517">
                <a:moveTo>
                  <a:pt x="0" y="0"/>
                </a:moveTo>
                <a:lnTo>
                  <a:pt x="3978508" y="0"/>
                </a:lnTo>
                <a:lnTo>
                  <a:pt x="3978508" y="2647516"/>
                </a:lnTo>
                <a:lnTo>
                  <a:pt x="0" y="2647516"/>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6597011" y="1879014"/>
            <a:ext cx="9879016" cy="731674"/>
          </a:xfrm>
          <a:prstGeom prst="rect">
            <a:avLst/>
          </a:prstGeom>
        </p:spPr>
        <p:txBody>
          <a:bodyPr lIns="0" tIns="0" rIns="0" bIns="0" rtlCol="0" anchor="t">
            <a:spAutoFit/>
          </a:bodyPr>
          <a:lstStyle/>
          <a:p>
            <a:pPr marL="0" lvl="0" indent="0" algn="l">
              <a:lnSpc>
                <a:spcPts val="5719"/>
              </a:lnSpc>
              <a:spcBef>
                <a:spcPct val="0"/>
              </a:spcBef>
            </a:pPr>
            <a:r>
              <a:rPr lang="en-US" sz="4766">
                <a:solidFill>
                  <a:srgbClr val="FFFFFF"/>
                </a:solidFill>
                <a:latin typeface="Now Bold"/>
              </a:rPr>
              <a:t>BENEFITS TO SOCIETY</a:t>
            </a:r>
          </a:p>
        </p:txBody>
      </p:sp>
      <p:sp>
        <p:nvSpPr>
          <p:cNvPr id="11" name="TextBox 11"/>
          <p:cNvSpPr txBox="1"/>
          <p:nvPr/>
        </p:nvSpPr>
        <p:spPr>
          <a:xfrm>
            <a:off x="6830047" y="3493747"/>
            <a:ext cx="4402447" cy="577787"/>
          </a:xfrm>
          <a:prstGeom prst="rect">
            <a:avLst/>
          </a:prstGeom>
        </p:spPr>
        <p:txBody>
          <a:bodyPr lIns="0" tIns="0" rIns="0" bIns="0" rtlCol="0" anchor="t">
            <a:spAutoFit/>
          </a:bodyPr>
          <a:lstStyle/>
          <a:p>
            <a:pPr marL="0" lvl="0" indent="0" algn="l">
              <a:lnSpc>
                <a:spcPts val="4795"/>
              </a:lnSpc>
              <a:spcBef>
                <a:spcPct val="0"/>
              </a:spcBef>
            </a:pPr>
            <a:r>
              <a:rPr lang="en-US" sz="3474">
                <a:solidFill>
                  <a:srgbClr val="4BD1FB"/>
                </a:solidFill>
                <a:latin typeface="DM Sans Bold"/>
              </a:rPr>
              <a:t>Economic stability</a:t>
            </a:r>
          </a:p>
        </p:txBody>
      </p:sp>
      <p:sp>
        <p:nvSpPr>
          <p:cNvPr id="12" name="TextBox 12"/>
          <p:cNvSpPr txBox="1"/>
          <p:nvPr/>
        </p:nvSpPr>
        <p:spPr>
          <a:xfrm>
            <a:off x="6830047" y="4581912"/>
            <a:ext cx="6015843" cy="1475284"/>
          </a:xfrm>
          <a:prstGeom prst="rect">
            <a:avLst/>
          </a:prstGeom>
        </p:spPr>
        <p:txBody>
          <a:bodyPr lIns="0" tIns="0" rIns="0" bIns="0" rtlCol="0" anchor="t">
            <a:spAutoFit/>
          </a:bodyPr>
          <a:lstStyle/>
          <a:p>
            <a:pPr algn="l">
              <a:lnSpc>
                <a:spcPts val="2940"/>
              </a:lnSpc>
            </a:pPr>
            <a:r>
              <a:rPr lang="en-US" sz="2131">
                <a:solidFill>
                  <a:srgbClr val="FFFFFF"/>
                </a:solidFill>
                <a:latin typeface="DM Sans"/>
              </a:rPr>
              <a:t>Solving this problem may contribute to economic stability:</a:t>
            </a:r>
          </a:p>
          <a:p>
            <a:pPr marL="460100" lvl="1" indent="-230050" algn="l">
              <a:lnSpc>
                <a:spcPts val="2940"/>
              </a:lnSpc>
              <a:buFont typeface="Arial"/>
              <a:buChar char="•"/>
            </a:pPr>
            <a:r>
              <a:rPr lang="en-US" sz="2131">
                <a:solidFill>
                  <a:srgbClr val="FFFFFF"/>
                </a:solidFill>
                <a:latin typeface="DM Sans"/>
              </a:rPr>
              <a:t>Labor shortages</a:t>
            </a:r>
          </a:p>
          <a:p>
            <a:pPr marL="460100" lvl="1" indent="-230050" algn="l">
              <a:lnSpc>
                <a:spcPts val="2940"/>
              </a:lnSpc>
              <a:buFont typeface="Arial"/>
              <a:buChar char="•"/>
            </a:pPr>
            <a:r>
              <a:rPr lang="en-US" sz="2131">
                <a:solidFill>
                  <a:srgbClr val="FFFFFF"/>
                </a:solidFill>
                <a:latin typeface="DM Sans"/>
              </a:rPr>
              <a:t>Declining productivity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539295" y="807591"/>
            <a:ext cx="11320255" cy="9062719"/>
            <a:chOff x="0" y="0"/>
            <a:chExt cx="4296973" cy="3440052"/>
          </a:xfrm>
        </p:grpSpPr>
        <p:sp>
          <p:nvSpPr>
            <p:cNvPr id="4" name="Freeform 4"/>
            <p:cNvSpPr/>
            <p:nvPr/>
          </p:nvSpPr>
          <p:spPr>
            <a:xfrm>
              <a:off x="0" y="0"/>
              <a:ext cx="4296973" cy="3440052"/>
            </a:xfrm>
            <a:custGeom>
              <a:avLst/>
              <a:gdLst/>
              <a:ahLst/>
              <a:cxnLst/>
              <a:rect l="l" t="t" r="r" b="b"/>
              <a:pathLst>
                <a:path w="4296973" h="3440052">
                  <a:moveTo>
                    <a:pt x="0" y="0"/>
                  </a:moveTo>
                  <a:lnTo>
                    <a:pt x="4296973" y="0"/>
                  </a:lnTo>
                  <a:lnTo>
                    <a:pt x="4296973" y="3440052"/>
                  </a:lnTo>
                  <a:lnTo>
                    <a:pt x="0" y="3440052"/>
                  </a:lnTo>
                  <a:close/>
                </a:path>
              </a:pathLst>
            </a:custGeom>
            <a:solidFill>
              <a:srgbClr val="FFFFFF"/>
            </a:solidFill>
            <a:ln w="9525" cap="sq">
              <a:solidFill>
                <a:srgbClr val="FFFFFF"/>
              </a:solidFill>
              <a:prstDash val="solid"/>
              <a:miter/>
            </a:ln>
          </p:spPr>
          <p:txBody>
            <a:bodyPr/>
            <a:lstStyle/>
            <a:p>
              <a:endParaRPr lang="en-US"/>
            </a:p>
          </p:txBody>
        </p:sp>
        <p:sp>
          <p:nvSpPr>
            <p:cNvPr id="5" name="TextBox 5"/>
            <p:cNvSpPr txBox="1"/>
            <p:nvPr/>
          </p:nvSpPr>
          <p:spPr>
            <a:xfrm>
              <a:off x="0" y="-38100"/>
              <a:ext cx="4296973" cy="3478152"/>
            </a:xfrm>
            <a:prstGeom prst="rect">
              <a:avLst/>
            </a:prstGeom>
          </p:spPr>
          <p:txBody>
            <a:bodyPr lIns="50800" tIns="50800" rIns="50800" bIns="50800" rtlCol="0" anchor="ctr"/>
            <a:lstStyle/>
            <a:p>
              <a:pPr algn="ctr">
                <a:lnSpc>
                  <a:spcPts val="3483"/>
                </a:lnSpc>
              </a:pPr>
              <a:endParaRPr/>
            </a:p>
          </p:txBody>
        </p:sp>
      </p:grpSp>
      <p:sp>
        <p:nvSpPr>
          <p:cNvPr id="6" name="Freeform 6"/>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975317" y="1244858"/>
            <a:ext cx="7591661" cy="3661860"/>
          </a:xfrm>
          <a:custGeom>
            <a:avLst/>
            <a:gdLst/>
            <a:ahLst/>
            <a:cxnLst/>
            <a:rect l="l" t="t" r="r" b="b"/>
            <a:pathLst>
              <a:path w="7591661" h="3661860">
                <a:moveTo>
                  <a:pt x="0" y="0"/>
                </a:moveTo>
                <a:lnTo>
                  <a:pt x="7591661" y="0"/>
                </a:lnTo>
                <a:lnTo>
                  <a:pt x="7591661" y="3661861"/>
                </a:lnTo>
                <a:lnTo>
                  <a:pt x="0" y="3661861"/>
                </a:lnTo>
                <a:lnTo>
                  <a:pt x="0" y="0"/>
                </a:lnTo>
                <a:close/>
              </a:path>
            </a:pathLst>
          </a:custGeom>
          <a:blipFill>
            <a:blip r:embed="rId4"/>
            <a:stretch>
              <a:fillRect/>
            </a:stretch>
          </a:blipFill>
        </p:spPr>
        <p:txBody>
          <a:bodyPr/>
          <a:lstStyle/>
          <a:p>
            <a:endParaRPr lang="en-US"/>
          </a:p>
        </p:txBody>
      </p:sp>
      <p:sp>
        <p:nvSpPr>
          <p:cNvPr id="8" name="Freeform 8"/>
          <p:cNvSpPr/>
          <p:nvPr/>
        </p:nvSpPr>
        <p:spPr>
          <a:xfrm>
            <a:off x="8690347" y="5338950"/>
            <a:ext cx="6651350" cy="1234457"/>
          </a:xfrm>
          <a:custGeom>
            <a:avLst/>
            <a:gdLst/>
            <a:ahLst/>
            <a:cxnLst/>
            <a:rect l="l" t="t" r="r" b="b"/>
            <a:pathLst>
              <a:path w="6651350" h="1234457">
                <a:moveTo>
                  <a:pt x="0" y="0"/>
                </a:moveTo>
                <a:lnTo>
                  <a:pt x="6651350" y="0"/>
                </a:lnTo>
                <a:lnTo>
                  <a:pt x="6651350" y="1234457"/>
                </a:lnTo>
                <a:lnTo>
                  <a:pt x="0" y="1234457"/>
                </a:lnTo>
                <a:lnTo>
                  <a:pt x="0" y="0"/>
                </a:lnTo>
                <a:close/>
              </a:path>
            </a:pathLst>
          </a:custGeom>
          <a:blipFill>
            <a:blip r:embed="rId5"/>
            <a:stretch>
              <a:fillRect l="-177777" t="-106853" b="-421754"/>
            </a:stretch>
          </a:blipFill>
        </p:spPr>
        <p:txBody>
          <a:bodyPr/>
          <a:lstStyle/>
          <a:p>
            <a:endParaRPr lang="en-US"/>
          </a:p>
        </p:txBody>
      </p:sp>
      <p:sp>
        <p:nvSpPr>
          <p:cNvPr id="9" name="Freeform 9"/>
          <p:cNvSpPr/>
          <p:nvPr/>
        </p:nvSpPr>
        <p:spPr>
          <a:xfrm>
            <a:off x="11129282" y="7810419"/>
            <a:ext cx="4212415" cy="1447881"/>
          </a:xfrm>
          <a:custGeom>
            <a:avLst/>
            <a:gdLst/>
            <a:ahLst/>
            <a:cxnLst/>
            <a:rect l="l" t="t" r="r" b="b"/>
            <a:pathLst>
              <a:path w="4212415" h="1447881">
                <a:moveTo>
                  <a:pt x="0" y="0"/>
                </a:moveTo>
                <a:lnTo>
                  <a:pt x="4212415" y="0"/>
                </a:lnTo>
                <a:lnTo>
                  <a:pt x="4212415" y="1447881"/>
                </a:lnTo>
                <a:lnTo>
                  <a:pt x="0" y="1447881"/>
                </a:lnTo>
                <a:lnTo>
                  <a:pt x="0" y="0"/>
                </a:lnTo>
                <a:close/>
              </a:path>
            </a:pathLst>
          </a:custGeom>
          <a:blipFill>
            <a:blip r:embed="rId5"/>
            <a:stretch>
              <a:fillRect l="-7153" t="-52032" r="-280060" b="-321118"/>
            </a:stretch>
          </a:blipFill>
        </p:spPr>
        <p:txBody>
          <a:bodyPr/>
          <a:lstStyle/>
          <a:p>
            <a:endParaRPr lang="en-US"/>
          </a:p>
        </p:txBody>
      </p:sp>
      <p:sp>
        <p:nvSpPr>
          <p:cNvPr id="10" name="TextBox 10"/>
          <p:cNvSpPr txBox="1"/>
          <p:nvPr/>
        </p:nvSpPr>
        <p:spPr>
          <a:xfrm>
            <a:off x="658848" y="1560059"/>
            <a:ext cx="5180721" cy="3040984"/>
          </a:xfrm>
          <a:prstGeom prst="rect">
            <a:avLst/>
          </a:prstGeom>
        </p:spPr>
        <p:txBody>
          <a:bodyPr lIns="0" tIns="0" rIns="0" bIns="0" rtlCol="0" anchor="t">
            <a:spAutoFit/>
          </a:bodyPr>
          <a:lstStyle/>
          <a:p>
            <a:pPr algn="l">
              <a:lnSpc>
                <a:spcPts val="6023"/>
              </a:lnSpc>
            </a:pPr>
            <a:r>
              <a:rPr lang="en-US" sz="5019">
                <a:solidFill>
                  <a:srgbClr val="56AEFF"/>
                </a:solidFill>
                <a:latin typeface="Now Bold"/>
              </a:rPr>
              <a:t>Data analysis Tools:</a:t>
            </a:r>
          </a:p>
          <a:p>
            <a:pPr algn="l">
              <a:lnSpc>
                <a:spcPts val="6023"/>
              </a:lnSpc>
            </a:pPr>
            <a:endParaRPr lang="en-US" sz="5019">
              <a:solidFill>
                <a:srgbClr val="56AEFF"/>
              </a:solidFill>
              <a:latin typeface="Now Bold"/>
            </a:endParaRPr>
          </a:p>
          <a:p>
            <a:pPr algn="l">
              <a:lnSpc>
                <a:spcPts val="6023"/>
              </a:lnSpc>
            </a:pPr>
            <a:endParaRPr lang="en-US" sz="5019">
              <a:solidFill>
                <a:srgbClr val="56AEFF"/>
              </a:solidFill>
              <a:latin typeface="Now Bold"/>
            </a:endParaRPr>
          </a:p>
        </p:txBody>
      </p:sp>
      <p:sp>
        <p:nvSpPr>
          <p:cNvPr id="11" name="TextBox 11"/>
          <p:cNvSpPr txBox="1"/>
          <p:nvPr/>
        </p:nvSpPr>
        <p:spPr>
          <a:xfrm>
            <a:off x="1276216" y="4562943"/>
            <a:ext cx="6259121" cy="217170"/>
          </a:xfrm>
          <a:prstGeom prst="rect">
            <a:avLst/>
          </a:prstGeom>
        </p:spPr>
        <p:txBody>
          <a:bodyPr lIns="0" tIns="0" rIns="0" bIns="0" rtlCol="0" anchor="t">
            <a:spAutoFit/>
          </a:bodyPr>
          <a:lstStyle/>
          <a:p>
            <a:pPr algn="l">
              <a:lnSpc>
                <a:spcPts val="1679"/>
              </a:lnSpc>
            </a:pPr>
            <a:endParaRPr/>
          </a:p>
        </p:txBody>
      </p:sp>
      <p:sp>
        <p:nvSpPr>
          <p:cNvPr id="12" name="TextBox 12"/>
          <p:cNvSpPr txBox="1"/>
          <p:nvPr/>
        </p:nvSpPr>
        <p:spPr>
          <a:xfrm>
            <a:off x="540226" y="3907063"/>
            <a:ext cx="5417966" cy="3514915"/>
          </a:xfrm>
          <a:prstGeom prst="rect">
            <a:avLst/>
          </a:prstGeom>
        </p:spPr>
        <p:txBody>
          <a:bodyPr lIns="0" tIns="0" rIns="0" bIns="0" rtlCol="0" anchor="t">
            <a:spAutoFit/>
          </a:bodyPr>
          <a:lstStyle/>
          <a:p>
            <a:pPr marL="1187449" lvl="1" indent="-593725" algn="l">
              <a:lnSpc>
                <a:spcPts val="7589"/>
              </a:lnSpc>
              <a:buFont typeface="Arial"/>
              <a:buChar char="•"/>
            </a:pPr>
            <a:r>
              <a:rPr lang="en-US" sz="5499">
                <a:solidFill>
                  <a:srgbClr val="00BF63"/>
                </a:solidFill>
                <a:latin typeface="DM Sans Bold"/>
              </a:rPr>
              <a:t>Python</a:t>
            </a:r>
          </a:p>
          <a:p>
            <a:pPr marL="1187449" lvl="1" indent="-593725" algn="l">
              <a:lnSpc>
                <a:spcPts val="7589"/>
              </a:lnSpc>
              <a:buFont typeface="Arial"/>
              <a:buChar char="•"/>
            </a:pPr>
            <a:r>
              <a:rPr lang="en-US" sz="5499">
                <a:solidFill>
                  <a:srgbClr val="F7D57B"/>
                </a:solidFill>
                <a:latin typeface="DM Sans Bold"/>
              </a:rPr>
              <a:t>Matplotlib</a:t>
            </a:r>
          </a:p>
          <a:p>
            <a:pPr marL="1198240" lvl="1" indent="-599120" algn="l">
              <a:lnSpc>
                <a:spcPts val="7658"/>
              </a:lnSpc>
              <a:buFont typeface="Arial"/>
              <a:buChar char="•"/>
            </a:pPr>
            <a:r>
              <a:rPr lang="en-US" sz="5549">
                <a:solidFill>
                  <a:srgbClr val="DC3209"/>
                </a:solidFill>
                <a:latin typeface="DM Sans Bold"/>
              </a:rPr>
              <a:t>Numpy</a:t>
            </a:r>
          </a:p>
          <a:p>
            <a:pPr algn="ctr">
              <a:lnSpc>
                <a:spcPts val="5037"/>
              </a:lnSpc>
              <a:spcBef>
                <a:spcPct val="0"/>
              </a:spcBef>
            </a:pPr>
            <a:endParaRPr lang="en-US" sz="5549">
              <a:solidFill>
                <a:srgbClr val="DC3209"/>
              </a:solidFill>
              <a:latin typeface="DM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79575" y="1899477"/>
            <a:ext cx="9939439" cy="8106320"/>
          </a:xfrm>
          <a:custGeom>
            <a:avLst/>
            <a:gdLst/>
            <a:ahLst/>
            <a:cxnLst/>
            <a:rect l="l" t="t" r="r" b="b"/>
            <a:pathLst>
              <a:path w="9939439" h="8106320">
                <a:moveTo>
                  <a:pt x="0" y="0"/>
                </a:moveTo>
                <a:lnTo>
                  <a:pt x="9939439" y="0"/>
                </a:lnTo>
                <a:lnTo>
                  <a:pt x="9939439" y="8106320"/>
                </a:lnTo>
                <a:lnTo>
                  <a:pt x="0" y="8106320"/>
                </a:lnTo>
                <a:lnTo>
                  <a:pt x="0" y="0"/>
                </a:lnTo>
                <a:close/>
              </a:path>
            </a:pathLst>
          </a:custGeom>
          <a:blipFill>
            <a:blip r:embed="rId4"/>
            <a:stretch>
              <a:fillRect l="-2015" t="-817" r="-8871"/>
            </a:stretch>
          </a:blipFill>
        </p:spPr>
        <p:txBody>
          <a:bodyPr/>
          <a:lstStyle/>
          <a:p>
            <a:endParaRPr lang="en-US"/>
          </a:p>
        </p:txBody>
      </p:sp>
      <p:sp>
        <p:nvSpPr>
          <p:cNvPr id="5" name="Freeform 5"/>
          <p:cNvSpPr/>
          <p:nvPr/>
        </p:nvSpPr>
        <p:spPr>
          <a:xfrm>
            <a:off x="11312683" y="1899477"/>
            <a:ext cx="5348257" cy="8129747"/>
          </a:xfrm>
          <a:custGeom>
            <a:avLst/>
            <a:gdLst/>
            <a:ahLst/>
            <a:cxnLst/>
            <a:rect l="l" t="t" r="r" b="b"/>
            <a:pathLst>
              <a:path w="5348257" h="8129747">
                <a:moveTo>
                  <a:pt x="0" y="0"/>
                </a:moveTo>
                <a:lnTo>
                  <a:pt x="5348257" y="0"/>
                </a:lnTo>
                <a:lnTo>
                  <a:pt x="5348257" y="8129747"/>
                </a:lnTo>
                <a:lnTo>
                  <a:pt x="0" y="8129747"/>
                </a:lnTo>
                <a:lnTo>
                  <a:pt x="0" y="0"/>
                </a:lnTo>
                <a:close/>
              </a:path>
            </a:pathLst>
          </a:custGeom>
          <a:blipFill>
            <a:blip r:embed="rId5"/>
            <a:stretch>
              <a:fillRect r="-150272"/>
            </a:stretch>
          </a:blipFill>
        </p:spPr>
        <p:txBody>
          <a:bodyPr/>
          <a:lstStyle/>
          <a:p>
            <a:endParaRPr lang="en-US"/>
          </a:p>
        </p:txBody>
      </p:sp>
      <p:sp>
        <p:nvSpPr>
          <p:cNvPr id="6" name="TextBox 6"/>
          <p:cNvSpPr txBox="1"/>
          <p:nvPr/>
        </p:nvSpPr>
        <p:spPr>
          <a:xfrm>
            <a:off x="1276216" y="4562943"/>
            <a:ext cx="6259121" cy="217170"/>
          </a:xfrm>
          <a:prstGeom prst="rect">
            <a:avLst/>
          </a:prstGeom>
        </p:spPr>
        <p:txBody>
          <a:bodyPr lIns="0" tIns="0" rIns="0" bIns="0" rtlCol="0" anchor="t">
            <a:spAutoFit/>
          </a:bodyPr>
          <a:lstStyle/>
          <a:p>
            <a:pPr algn="l">
              <a:lnSpc>
                <a:spcPts val="1679"/>
              </a:lnSpc>
            </a:pPr>
            <a:endParaRPr/>
          </a:p>
        </p:txBody>
      </p:sp>
      <p:sp>
        <p:nvSpPr>
          <p:cNvPr id="7" name="TextBox 7"/>
          <p:cNvSpPr txBox="1"/>
          <p:nvPr/>
        </p:nvSpPr>
        <p:spPr>
          <a:xfrm>
            <a:off x="2615011" y="493877"/>
            <a:ext cx="12824558" cy="942916"/>
          </a:xfrm>
          <a:prstGeom prst="rect">
            <a:avLst/>
          </a:prstGeom>
        </p:spPr>
        <p:txBody>
          <a:bodyPr lIns="0" tIns="0" rIns="0" bIns="0" rtlCol="0" anchor="t">
            <a:spAutoFit/>
          </a:bodyPr>
          <a:lstStyle/>
          <a:p>
            <a:pPr algn="ctr">
              <a:lnSpc>
                <a:spcPts val="6545"/>
              </a:lnSpc>
            </a:pPr>
            <a:r>
              <a:rPr lang="en-US" sz="8391" u="sng" spc="-520">
                <a:solidFill>
                  <a:srgbClr val="FF877D"/>
                </a:solidFill>
                <a:latin typeface="Playfair Display"/>
              </a:rPr>
              <a:t>STATISTICS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60729" y="2758386"/>
            <a:ext cx="16966542" cy="3685314"/>
          </a:xfrm>
          <a:custGeom>
            <a:avLst/>
            <a:gdLst/>
            <a:ahLst/>
            <a:cxnLst/>
            <a:rect l="l" t="t" r="r" b="b"/>
            <a:pathLst>
              <a:path w="16966542" h="3685314">
                <a:moveTo>
                  <a:pt x="0" y="0"/>
                </a:moveTo>
                <a:lnTo>
                  <a:pt x="16966542" y="0"/>
                </a:lnTo>
                <a:lnTo>
                  <a:pt x="16966542" y="3685314"/>
                </a:lnTo>
                <a:lnTo>
                  <a:pt x="0" y="3685314"/>
                </a:lnTo>
                <a:lnTo>
                  <a:pt x="0" y="0"/>
                </a:lnTo>
                <a:close/>
              </a:path>
            </a:pathLst>
          </a:custGeom>
          <a:blipFill>
            <a:blip r:embed="rId4"/>
            <a:stretch>
              <a:fillRect b="-452"/>
            </a:stretch>
          </a:blipFill>
        </p:spPr>
        <p:txBody>
          <a:bodyPr/>
          <a:lstStyle/>
          <a:p>
            <a:endParaRPr lang="en-US"/>
          </a:p>
        </p:txBody>
      </p:sp>
      <p:sp>
        <p:nvSpPr>
          <p:cNvPr id="5" name="TextBox 5"/>
          <p:cNvSpPr txBox="1"/>
          <p:nvPr/>
        </p:nvSpPr>
        <p:spPr>
          <a:xfrm>
            <a:off x="1276216" y="4562943"/>
            <a:ext cx="6259121" cy="217170"/>
          </a:xfrm>
          <a:prstGeom prst="rect">
            <a:avLst/>
          </a:prstGeom>
        </p:spPr>
        <p:txBody>
          <a:bodyPr lIns="0" tIns="0" rIns="0" bIns="0" rtlCol="0" anchor="t">
            <a:spAutoFit/>
          </a:bodyPr>
          <a:lstStyle/>
          <a:p>
            <a:pPr algn="l">
              <a:lnSpc>
                <a:spcPts val="1679"/>
              </a:lnSpc>
            </a:pPr>
            <a:endParaRPr/>
          </a:p>
        </p:txBody>
      </p:sp>
      <p:sp>
        <p:nvSpPr>
          <p:cNvPr id="6" name="TextBox 6"/>
          <p:cNvSpPr txBox="1"/>
          <p:nvPr/>
        </p:nvSpPr>
        <p:spPr>
          <a:xfrm>
            <a:off x="2731721" y="333375"/>
            <a:ext cx="12824558" cy="942916"/>
          </a:xfrm>
          <a:prstGeom prst="rect">
            <a:avLst/>
          </a:prstGeom>
        </p:spPr>
        <p:txBody>
          <a:bodyPr lIns="0" tIns="0" rIns="0" bIns="0" rtlCol="0" anchor="t">
            <a:spAutoFit/>
          </a:bodyPr>
          <a:lstStyle/>
          <a:p>
            <a:pPr algn="ctr">
              <a:lnSpc>
                <a:spcPts val="6545"/>
              </a:lnSpc>
            </a:pPr>
            <a:r>
              <a:rPr lang="en-US" sz="8391" u="sng" spc="-520">
                <a:solidFill>
                  <a:srgbClr val="FF877D"/>
                </a:solidFill>
                <a:latin typeface="Playfair Display"/>
              </a:rPr>
              <a:t>STATISTICS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Words>
  <Application>Microsoft Office PowerPoint</Application>
  <PresentationFormat>Custom</PresentationFormat>
  <Paragraphs>49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DM Sans Bold</vt:lpstr>
      <vt:lpstr>DM Sans</vt:lpstr>
      <vt:lpstr>Calibri</vt:lpstr>
      <vt:lpstr>DM Sans Italics</vt:lpstr>
      <vt:lpstr>Open Sans Bold</vt:lpstr>
      <vt:lpstr>Now Bold</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 Business Presentation in Black Neon Green Abstract Tech Style</dc:title>
  <cp:lastModifiedBy>자헌기르</cp:lastModifiedBy>
  <cp:revision>2</cp:revision>
  <dcterms:created xsi:type="dcterms:W3CDTF">2006-08-16T00:00:00Z</dcterms:created>
  <dcterms:modified xsi:type="dcterms:W3CDTF">2024-05-12T14:38:18Z</dcterms:modified>
  <dc:identifier>DAFiTVbmb5o</dc:identifier>
</cp:coreProperties>
</file>